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1" r:id="rId2"/>
    <p:sldId id="272" r:id="rId3"/>
    <p:sldId id="256" r:id="rId4"/>
    <p:sldId id="264" r:id="rId5"/>
    <p:sldId id="257" r:id="rId6"/>
    <p:sldId id="258" r:id="rId7"/>
    <p:sldId id="259" r:id="rId8"/>
    <p:sldId id="265" r:id="rId9"/>
    <p:sldId id="260" r:id="rId10"/>
    <p:sldId id="261" r:id="rId11"/>
    <p:sldId id="263" r:id="rId12"/>
    <p:sldId id="26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FF"/>
    <a:srgbClr val="66FF99"/>
    <a:srgbClr val="FF3399"/>
    <a:srgbClr val="000000"/>
    <a:srgbClr val="FF33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BCD9A557-CCD4-44A0-8015-FE040BDB67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16C0C9-A6E5-4FFE-83B0-3458738CF2C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C032A1-C2C4-4EBC-9EC2-D95D7DA81AE2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427792-0F0B-41B2-9631-B36C337B6B5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35914A-C690-4278-BCD2-87633AE4E73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D9D205-0C14-4E67-8421-8EB395B3436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AB3D86-5249-4BB3-AA29-4ECC105703D8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3D41EB-EDFD-4262-B788-9805DBAABE4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7D30E8-D0C9-4A74-A8DD-B43F9E5A2DA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E35BE4-E9FF-45ED-AA99-28D3B2DD7D2E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EA370C-47FC-4441-B8FC-2931864A9CF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F2E962-109E-4787-896D-87E03F60F99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695BD-A92F-486F-96D4-F7D816ABD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237DD-91A9-4944-ABC5-2CFB181FB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A3A3D-7D18-4708-8B54-0CFA6B532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80035-FA5F-4C3C-9690-3FDED3998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D12BF-2E05-456D-81A3-B47CE84BFC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6CA5C-83A0-4EEE-B1C9-EC95F39F28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129AE-4AE1-4A75-99D1-DDA58C5AC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D255E-AB24-4932-BF8D-220262BDBB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C5B08-AD58-4921-BCA1-0304258F2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4A5C1-F10D-4CC9-8DFD-AFE4C30AF1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C3B5-B5B0-4229-90A7-800A4CC52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C7512-4DE4-4A30-B62C-DBBB30D38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030A7D9E-A501-4FAC-B2C6-4229C863B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20.bin"/><Relationship Id="rId2" Type="http://schemas.openxmlformats.org/officeDocument/2006/relationships/audio" Target="../media/audio1.wav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19.bin"/><Relationship Id="rId10" Type="http://schemas.openxmlformats.org/officeDocument/2006/relationships/oleObject" Target="../embeddings/oleObject23.bin"/><Relationship Id="rId4" Type="http://schemas.openxmlformats.org/officeDocument/2006/relationships/notesSlide" Target="../notesSlides/notesSlide11.xml"/><Relationship Id="rId9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audio" Target="file:///F:\Music\Nhachay\Da%20Nang%20yeu%20thuong.MP3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6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 flipH="1">
            <a:off x="180975" y="80963"/>
            <a:ext cx="2732088" cy="204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7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6303963" y="80963"/>
            <a:ext cx="2732087" cy="204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8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411913" y="4808538"/>
            <a:ext cx="2732087" cy="204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11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4652963"/>
            <a:ext cx="2732087" cy="204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Text Box 14"/>
          <p:cNvSpPr txBox="1">
            <a:spLocks noChangeArrowheads="1"/>
          </p:cNvSpPr>
          <p:nvPr/>
        </p:nvSpPr>
        <p:spPr bwMode="auto">
          <a:xfrm>
            <a:off x="2895600" y="2819400"/>
            <a:ext cx="3657600" cy="588963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  <a:latin typeface="Arial" charset="0"/>
              </a:rPr>
              <a:t>Môn toán-Lớp 4</a:t>
            </a:r>
          </a:p>
        </p:txBody>
      </p:sp>
      <p:sp>
        <p:nvSpPr>
          <p:cNvPr id="12295" name="Text Box 16"/>
          <p:cNvSpPr txBox="1">
            <a:spLocks noChangeArrowheads="1"/>
          </p:cNvSpPr>
          <p:nvPr/>
        </p:nvSpPr>
        <p:spPr bwMode="auto">
          <a:xfrm>
            <a:off x="1905000" y="3962400"/>
            <a:ext cx="5791200" cy="588963"/>
          </a:xfrm>
          <a:prstGeom prst="rect">
            <a:avLst/>
          </a:prstGeom>
          <a:solidFill>
            <a:srgbClr val="66FF99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3399"/>
                </a:solidFill>
                <a:latin typeface="Arial" charset="0"/>
              </a:rPr>
              <a:t>Bài:Tìm phân số của một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914400" y="2344738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Dài 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914400" y="3016250"/>
            <a:ext cx="1981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Rộng 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04800" y="160020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1" u="sng">
                <a:latin typeface="Arial" charset="0"/>
              </a:rPr>
              <a:t>Tóm tắt</a:t>
            </a:r>
            <a:r>
              <a:rPr lang="en-US" sz="3600" i="1">
                <a:latin typeface="Arial" charset="0"/>
              </a:rPr>
              <a:t> :</a:t>
            </a:r>
            <a:r>
              <a:rPr lang="en-US" sz="3600" i="1" u="sng">
                <a:latin typeface="Arial" charset="0"/>
              </a:rPr>
              <a:t> 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590800" y="2681288"/>
            <a:ext cx="838200" cy="152400"/>
            <a:chOff x="1488" y="2976"/>
            <a:chExt cx="528" cy="96"/>
          </a:xfrm>
        </p:grpSpPr>
        <p:sp>
          <p:nvSpPr>
            <p:cNvPr id="8253" name="Line 8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4" name="Line 9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5" name="Line 10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429000" y="2681288"/>
            <a:ext cx="838200" cy="152400"/>
            <a:chOff x="1488" y="2976"/>
            <a:chExt cx="528" cy="96"/>
          </a:xfrm>
        </p:grpSpPr>
        <p:sp>
          <p:nvSpPr>
            <p:cNvPr id="8250" name="Line 12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1" name="Line 13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2" name="Line 14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267200" y="2681288"/>
            <a:ext cx="838200" cy="152400"/>
            <a:chOff x="1488" y="2976"/>
            <a:chExt cx="528" cy="96"/>
          </a:xfrm>
        </p:grpSpPr>
        <p:sp>
          <p:nvSpPr>
            <p:cNvPr id="8247" name="Line 16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8" name="Line 17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9" name="Line 18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105400" y="2681288"/>
            <a:ext cx="838200" cy="152400"/>
            <a:chOff x="1488" y="2976"/>
            <a:chExt cx="528" cy="96"/>
          </a:xfrm>
        </p:grpSpPr>
        <p:sp>
          <p:nvSpPr>
            <p:cNvPr id="8244" name="Line 20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5" name="Line 21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6" name="Line 22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5943600" y="2681288"/>
            <a:ext cx="838200" cy="152400"/>
            <a:chOff x="1488" y="2976"/>
            <a:chExt cx="528" cy="96"/>
          </a:xfrm>
        </p:grpSpPr>
        <p:sp>
          <p:nvSpPr>
            <p:cNvPr id="8241" name="Line 24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2" name="Line 25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3" name="Line 26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2590800" y="3352800"/>
            <a:ext cx="838200" cy="152400"/>
            <a:chOff x="1488" y="2976"/>
            <a:chExt cx="528" cy="96"/>
          </a:xfrm>
        </p:grpSpPr>
        <p:sp>
          <p:nvSpPr>
            <p:cNvPr id="8238" name="Line 28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9" name="Line 29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0" name="Line 30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3429000" y="3367088"/>
            <a:ext cx="838200" cy="152400"/>
            <a:chOff x="1488" y="2976"/>
            <a:chExt cx="528" cy="96"/>
          </a:xfrm>
        </p:grpSpPr>
        <p:sp>
          <p:nvSpPr>
            <p:cNvPr id="8235" name="Line 32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6" name="Line 33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7" name="Line 34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35"/>
          <p:cNvGrpSpPr>
            <a:grpSpLocks/>
          </p:cNvGrpSpPr>
          <p:nvPr/>
        </p:nvGrpSpPr>
        <p:grpSpPr bwMode="auto">
          <a:xfrm>
            <a:off x="4267200" y="3367088"/>
            <a:ext cx="838200" cy="152400"/>
            <a:chOff x="1488" y="2976"/>
            <a:chExt cx="528" cy="96"/>
          </a:xfrm>
        </p:grpSpPr>
        <p:sp>
          <p:nvSpPr>
            <p:cNvPr id="8232" name="Line 36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3" name="Line 37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4" name="Line 38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47" name="AutoShape 39"/>
          <p:cNvSpPr>
            <a:spLocks/>
          </p:cNvSpPr>
          <p:nvPr/>
        </p:nvSpPr>
        <p:spPr bwMode="auto">
          <a:xfrm rot="5400000">
            <a:off x="4876800" y="-61912"/>
            <a:ext cx="457200" cy="5029200"/>
          </a:xfrm>
          <a:prstGeom prst="leftBrace">
            <a:avLst>
              <a:gd name="adj1" fmla="val 9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4419600" y="167640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120 m</a:t>
            </a:r>
          </a:p>
        </p:txBody>
      </p:sp>
      <p:sp>
        <p:nvSpPr>
          <p:cNvPr id="17449" name="Text Box 41"/>
          <p:cNvSpPr txBox="1">
            <a:spLocks noChangeArrowheads="1"/>
          </p:cNvSpPr>
          <p:nvPr/>
        </p:nvSpPr>
        <p:spPr bwMode="auto">
          <a:xfrm>
            <a:off x="1295400" y="4495800"/>
            <a:ext cx="716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Chiều rộng của sân trường là :  </a:t>
            </a:r>
          </a:p>
        </p:txBody>
      </p:sp>
      <p:graphicFrame>
        <p:nvGraphicFramePr>
          <p:cNvPr id="17450" name="Object 42"/>
          <p:cNvGraphicFramePr>
            <a:graphicFrameLocks noChangeAspect="1"/>
          </p:cNvGraphicFramePr>
          <p:nvPr/>
        </p:nvGraphicFramePr>
        <p:xfrm>
          <a:off x="3505200" y="4953000"/>
          <a:ext cx="530225" cy="1371600"/>
        </p:xfrm>
        <a:graphic>
          <a:graphicData uri="http://schemas.openxmlformats.org/presentationml/2006/ole">
            <p:oleObj spid="_x0000_s8194" name="Equation" r:id="rId4" imgW="152334" imgH="393529" progId="Equation.3">
              <p:embed/>
            </p:oleObj>
          </a:graphicData>
        </a:graphic>
      </p:graphicFrame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2133600" y="5410200"/>
            <a:ext cx="5486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120 X      = 100 (m)</a:t>
            </a:r>
          </a:p>
        </p:txBody>
      </p:sp>
      <p:sp>
        <p:nvSpPr>
          <p:cNvPr id="17452" name="Text Box 44"/>
          <p:cNvSpPr txBox="1">
            <a:spLocks noChangeArrowheads="1"/>
          </p:cNvSpPr>
          <p:nvPr/>
        </p:nvSpPr>
        <p:spPr bwMode="auto">
          <a:xfrm>
            <a:off x="3429000" y="6216650"/>
            <a:ext cx="464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latin typeface="Arial" charset="0"/>
              </a:rPr>
              <a:t>Đáp</a:t>
            </a:r>
            <a:r>
              <a:rPr lang="en-US" sz="3600" u="sng">
                <a:latin typeface="Arial" charset="0"/>
              </a:rPr>
              <a:t> số</a:t>
            </a:r>
            <a:r>
              <a:rPr lang="en-US" sz="3600">
                <a:latin typeface="Arial" charset="0"/>
              </a:rPr>
              <a:t> : 100m. </a:t>
            </a:r>
          </a:p>
        </p:txBody>
      </p:sp>
      <p:sp>
        <p:nvSpPr>
          <p:cNvPr id="17453" name="Text Box 45"/>
          <p:cNvSpPr txBox="1">
            <a:spLocks noChangeArrowheads="1"/>
          </p:cNvSpPr>
          <p:nvPr/>
        </p:nvSpPr>
        <p:spPr bwMode="auto">
          <a:xfrm>
            <a:off x="0" y="1066800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u="sng">
                <a:latin typeface="Arial" charset="0"/>
              </a:rPr>
              <a:t>Bài 2 : </a:t>
            </a:r>
          </a:p>
        </p:txBody>
      </p:sp>
      <p:grpSp>
        <p:nvGrpSpPr>
          <p:cNvPr id="10" name="Group 46"/>
          <p:cNvGrpSpPr>
            <a:grpSpLocks/>
          </p:cNvGrpSpPr>
          <p:nvPr/>
        </p:nvGrpSpPr>
        <p:grpSpPr bwMode="auto">
          <a:xfrm>
            <a:off x="6781800" y="2682875"/>
            <a:ext cx="838200" cy="152400"/>
            <a:chOff x="1488" y="2976"/>
            <a:chExt cx="528" cy="96"/>
          </a:xfrm>
        </p:grpSpPr>
        <p:sp>
          <p:nvSpPr>
            <p:cNvPr id="8229" name="Line 47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0" name="Line 48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1" name="Line 49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50"/>
          <p:cNvGrpSpPr>
            <a:grpSpLocks/>
          </p:cNvGrpSpPr>
          <p:nvPr/>
        </p:nvGrpSpPr>
        <p:grpSpPr bwMode="auto">
          <a:xfrm>
            <a:off x="5105400" y="3368675"/>
            <a:ext cx="838200" cy="152400"/>
            <a:chOff x="1488" y="2976"/>
            <a:chExt cx="528" cy="96"/>
          </a:xfrm>
        </p:grpSpPr>
        <p:sp>
          <p:nvSpPr>
            <p:cNvPr id="8226" name="Line 51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7" name="Line 52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8" name="Line 53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54"/>
          <p:cNvGrpSpPr>
            <a:grpSpLocks/>
          </p:cNvGrpSpPr>
          <p:nvPr/>
        </p:nvGrpSpPr>
        <p:grpSpPr bwMode="auto">
          <a:xfrm>
            <a:off x="5943600" y="3352800"/>
            <a:ext cx="838200" cy="152400"/>
            <a:chOff x="1488" y="2976"/>
            <a:chExt cx="528" cy="96"/>
          </a:xfrm>
        </p:grpSpPr>
        <p:sp>
          <p:nvSpPr>
            <p:cNvPr id="8223" name="Line 55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4" name="Line 56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5" name="Line 57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66" name="WordArt 58"/>
          <p:cNvSpPr>
            <a:spLocks noChangeArrowheads="1" noChangeShapeType="1" noTextEdit="1"/>
          </p:cNvSpPr>
          <p:nvPr/>
        </p:nvSpPr>
        <p:spPr bwMode="auto">
          <a:xfrm>
            <a:off x="1524000" y="381000"/>
            <a:ext cx="6162675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TÌM PHÂN SỐ CỦA MỘT SỐ</a:t>
            </a:r>
            <a:endParaRPr 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grpSp>
        <p:nvGrpSpPr>
          <p:cNvPr id="13" name="Group 62"/>
          <p:cNvGrpSpPr>
            <a:grpSpLocks/>
          </p:cNvGrpSpPr>
          <p:nvPr/>
        </p:nvGrpSpPr>
        <p:grpSpPr bwMode="auto">
          <a:xfrm>
            <a:off x="2590800" y="2682875"/>
            <a:ext cx="5029200" cy="152400"/>
            <a:chOff x="1632" y="2064"/>
            <a:chExt cx="3168" cy="96"/>
          </a:xfrm>
        </p:grpSpPr>
        <p:sp>
          <p:nvSpPr>
            <p:cNvPr id="8220" name="Line 59"/>
            <p:cNvSpPr>
              <a:spLocks noChangeShapeType="1"/>
            </p:cNvSpPr>
            <p:nvPr/>
          </p:nvSpPr>
          <p:spPr bwMode="auto">
            <a:xfrm>
              <a:off x="1632" y="2112"/>
              <a:ext cx="316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Line 60"/>
            <p:cNvSpPr>
              <a:spLocks noChangeShapeType="1"/>
            </p:cNvSpPr>
            <p:nvPr/>
          </p:nvSpPr>
          <p:spPr bwMode="auto">
            <a:xfrm>
              <a:off x="1632" y="2064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2" name="Line 61"/>
            <p:cNvSpPr>
              <a:spLocks noChangeShapeType="1"/>
            </p:cNvSpPr>
            <p:nvPr/>
          </p:nvSpPr>
          <p:spPr bwMode="auto">
            <a:xfrm>
              <a:off x="4800" y="2064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71" name="AutoShape 63"/>
          <p:cNvSpPr>
            <a:spLocks/>
          </p:cNvSpPr>
          <p:nvPr/>
        </p:nvSpPr>
        <p:spPr bwMode="auto">
          <a:xfrm rot="5400000">
            <a:off x="4476750" y="1619250"/>
            <a:ext cx="419100" cy="4191000"/>
          </a:xfrm>
          <a:prstGeom prst="righ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72" name="Text Box 64"/>
          <p:cNvSpPr txBox="1">
            <a:spLocks noChangeArrowheads="1"/>
          </p:cNvSpPr>
          <p:nvPr/>
        </p:nvSpPr>
        <p:spPr bwMode="auto">
          <a:xfrm>
            <a:off x="4495800" y="377825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? m</a:t>
            </a:r>
          </a:p>
        </p:txBody>
      </p:sp>
      <p:sp>
        <p:nvSpPr>
          <p:cNvPr id="17474" name="Text Box 66"/>
          <p:cNvSpPr txBox="1">
            <a:spLocks noChangeArrowheads="1"/>
          </p:cNvSpPr>
          <p:nvPr/>
        </p:nvSpPr>
        <p:spPr bwMode="auto">
          <a:xfrm>
            <a:off x="3124200" y="4038600"/>
            <a:ext cx="281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u="sng">
                <a:latin typeface="Arial" charset="0"/>
              </a:rPr>
              <a:t>Bài giải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7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74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7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7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7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7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7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7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7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/>
      <p:bldP spid="17414" grpId="0"/>
      <p:bldP spid="17447" grpId="0" animBg="1"/>
      <p:bldP spid="17448" grpId="0"/>
      <p:bldP spid="17449" grpId="0"/>
      <p:bldP spid="17451" grpId="0"/>
      <p:bldP spid="17452" grpId="0"/>
      <p:bldP spid="17453" grpId="0"/>
      <p:bldP spid="17466" grpId="0" animBg="1"/>
      <p:bldP spid="17471" grpId="0" animBg="1"/>
      <p:bldP spid="17472" grpId="0"/>
      <p:bldP spid="174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066800" y="2362200"/>
            <a:ext cx="1676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Nam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066800" y="3005138"/>
            <a:ext cx="1981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Nữ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33400" y="1690688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1" u="sng">
                <a:latin typeface="Arial" charset="0"/>
              </a:rPr>
              <a:t>Tóm tắt</a:t>
            </a:r>
            <a:r>
              <a:rPr lang="en-US" sz="3600" i="1">
                <a:latin typeface="Arial" charset="0"/>
              </a:rPr>
              <a:t> :</a:t>
            </a:r>
            <a:r>
              <a:rPr lang="en-US" sz="3600" i="1" u="sng">
                <a:latin typeface="Arial" charset="0"/>
              </a:rPr>
              <a:t>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590800" y="2667000"/>
            <a:ext cx="457200" cy="166688"/>
            <a:chOff x="1488" y="2976"/>
            <a:chExt cx="528" cy="96"/>
          </a:xfrm>
        </p:grpSpPr>
        <p:sp>
          <p:nvSpPr>
            <p:cNvPr id="9301" name="Line 6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02" name="Line 7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03" name="Line 8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41" name="AutoShape 37"/>
          <p:cNvSpPr>
            <a:spLocks/>
          </p:cNvSpPr>
          <p:nvPr/>
        </p:nvSpPr>
        <p:spPr bwMode="auto">
          <a:xfrm rot="5400000">
            <a:off x="4191000" y="623888"/>
            <a:ext cx="457200" cy="3657600"/>
          </a:xfrm>
          <a:prstGeom prst="leftBrace">
            <a:avLst>
              <a:gd name="adj1" fmla="val 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3429000" y="1752600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  16 HS</a:t>
            </a:r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1295400" y="4495800"/>
            <a:ext cx="716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Số học sinh nữ của lớp 4A là : </a:t>
            </a:r>
          </a:p>
        </p:txBody>
      </p:sp>
      <p:graphicFrame>
        <p:nvGraphicFramePr>
          <p:cNvPr id="21544" name="Object 40"/>
          <p:cNvGraphicFramePr>
            <a:graphicFrameLocks noChangeAspect="1"/>
          </p:cNvGraphicFramePr>
          <p:nvPr/>
        </p:nvGraphicFramePr>
        <p:xfrm>
          <a:off x="3505200" y="4953000"/>
          <a:ext cx="457200" cy="1295400"/>
        </p:xfrm>
        <a:graphic>
          <a:graphicData uri="http://schemas.openxmlformats.org/presentationml/2006/ole">
            <p:oleObj spid="_x0000_s9218" name="Equation" r:id="rId4" imgW="139639" imgH="393529" progId="Equation.DSMT4">
              <p:embed/>
            </p:oleObj>
          </a:graphicData>
        </a:graphic>
      </p:graphicFrame>
      <p:sp>
        <p:nvSpPr>
          <p:cNvPr id="21545" name="Text Box 41"/>
          <p:cNvSpPr txBox="1">
            <a:spLocks noChangeArrowheads="1"/>
          </p:cNvSpPr>
          <p:nvPr/>
        </p:nvSpPr>
        <p:spPr bwMode="auto">
          <a:xfrm>
            <a:off x="2057400" y="5334000"/>
            <a:ext cx="5791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16  X      =  18 (học sinh)</a:t>
            </a:r>
          </a:p>
        </p:txBody>
      </p:sp>
      <p:sp>
        <p:nvSpPr>
          <p:cNvPr id="21546" name="Text Box 42"/>
          <p:cNvSpPr txBox="1">
            <a:spLocks noChangeArrowheads="1"/>
          </p:cNvSpPr>
          <p:nvPr/>
        </p:nvSpPr>
        <p:spPr bwMode="auto">
          <a:xfrm>
            <a:off x="3429000" y="6216650"/>
            <a:ext cx="502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latin typeface="Arial" charset="0"/>
              </a:rPr>
              <a:t>Đáp số</a:t>
            </a:r>
            <a:r>
              <a:rPr lang="en-US" sz="3200">
                <a:latin typeface="Arial" charset="0"/>
              </a:rPr>
              <a:t> : 18 học sinh. </a:t>
            </a:r>
          </a:p>
        </p:txBody>
      </p:sp>
      <p:sp>
        <p:nvSpPr>
          <p:cNvPr id="21547" name="Text Box 43"/>
          <p:cNvSpPr txBox="1">
            <a:spLocks noChangeArrowheads="1"/>
          </p:cNvSpPr>
          <p:nvPr/>
        </p:nvSpPr>
        <p:spPr bwMode="auto">
          <a:xfrm>
            <a:off x="228600" y="1143000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u="sng">
                <a:latin typeface="Arial" charset="0"/>
              </a:rPr>
              <a:t>Bài 3 : </a:t>
            </a:r>
          </a:p>
        </p:txBody>
      </p: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3048000" y="2667000"/>
            <a:ext cx="457200" cy="166688"/>
            <a:chOff x="1488" y="2976"/>
            <a:chExt cx="528" cy="96"/>
          </a:xfrm>
        </p:grpSpPr>
        <p:sp>
          <p:nvSpPr>
            <p:cNvPr id="9298" name="Line 57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9" name="Line 58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00" name="Line 59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3505200" y="2667000"/>
            <a:ext cx="457200" cy="166688"/>
            <a:chOff x="1488" y="2976"/>
            <a:chExt cx="528" cy="96"/>
          </a:xfrm>
        </p:grpSpPr>
        <p:sp>
          <p:nvSpPr>
            <p:cNvPr id="9295" name="Line 61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6" name="Line 62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7" name="Line 63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64"/>
          <p:cNvGrpSpPr>
            <a:grpSpLocks/>
          </p:cNvGrpSpPr>
          <p:nvPr/>
        </p:nvGrpSpPr>
        <p:grpSpPr bwMode="auto">
          <a:xfrm>
            <a:off x="3962400" y="2667000"/>
            <a:ext cx="457200" cy="166688"/>
            <a:chOff x="1488" y="2976"/>
            <a:chExt cx="528" cy="96"/>
          </a:xfrm>
        </p:grpSpPr>
        <p:sp>
          <p:nvSpPr>
            <p:cNvPr id="9292" name="Line 65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3" name="Line 66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4" name="Line 67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68"/>
          <p:cNvGrpSpPr>
            <a:grpSpLocks/>
          </p:cNvGrpSpPr>
          <p:nvPr/>
        </p:nvGrpSpPr>
        <p:grpSpPr bwMode="auto">
          <a:xfrm>
            <a:off x="4419600" y="2667000"/>
            <a:ext cx="457200" cy="166688"/>
            <a:chOff x="1488" y="2976"/>
            <a:chExt cx="528" cy="96"/>
          </a:xfrm>
        </p:grpSpPr>
        <p:sp>
          <p:nvSpPr>
            <p:cNvPr id="9289" name="Line 69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0" name="Line 70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1" name="Line 71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72"/>
          <p:cNvGrpSpPr>
            <a:grpSpLocks/>
          </p:cNvGrpSpPr>
          <p:nvPr/>
        </p:nvGrpSpPr>
        <p:grpSpPr bwMode="auto">
          <a:xfrm>
            <a:off x="4876800" y="2667000"/>
            <a:ext cx="457200" cy="166688"/>
            <a:chOff x="1488" y="2976"/>
            <a:chExt cx="528" cy="96"/>
          </a:xfrm>
        </p:grpSpPr>
        <p:sp>
          <p:nvSpPr>
            <p:cNvPr id="9286" name="Line 73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7" name="Line 74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8" name="Line 75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76"/>
          <p:cNvGrpSpPr>
            <a:grpSpLocks/>
          </p:cNvGrpSpPr>
          <p:nvPr/>
        </p:nvGrpSpPr>
        <p:grpSpPr bwMode="auto">
          <a:xfrm>
            <a:off x="5334000" y="2667000"/>
            <a:ext cx="457200" cy="166688"/>
            <a:chOff x="1488" y="2976"/>
            <a:chExt cx="528" cy="96"/>
          </a:xfrm>
        </p:grpSpPr>
        <p:sp>
          <p:nvSpPr>
            <p:cNvPr id="9283" name="Line 77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4" name="Line 78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5" name="Line 79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80"/>
          <p:cNvGrpSpPr>
            <a:grpSpLocks/>
          </p:cNvGrpSpPr>
          <p:nvPr/>
        </p:nvGrpSpPr>
        <p:grpSpPr bwMode="auto">
          <a:xfrm>
            <a:off x="2606675" y="3338513"/>
            <a:ext cx="457200" cy="166687"/>
            <a:chOff x="1488" y="2976"/>
            <a:chExt cx="528" cy="96"/>
          </a:xfrm>
        </p:grpSpPr>
        <p:sp>
          <p:nvSpPr>
            <p:cNvPr id="9280" name="Line 81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1" name="Line 82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2" name="Line 83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84"/>
          <p:cNvGrpSpPr>
            <a:grpSpLocks/>
          </p:cNvGrpSpPr>
          <p:nvPr/>
        </p:nvGrpSpPr>
        <p:grpSpPr bwMode="auto">
          <a:xfrm>
            <a:off x="3063875" y="3338513"/>
            <a:ext cx="457200" cy="166687"/>
            <a:chOff x="1488" y="2976"/>
            <a:chExt cx="528" cy="96"/>
          </a:xfrm>
        </p:grpSpPr>
        <p:sp>
          <p:nvSpPr>
            <p:cNvPr id="9277" name="Line 85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8" name="Line 86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9" name="Line 87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88"/>
          <p:cNvGrpSpPr>
            <a:grpSpLocks/>
          </p:cNvGrpSpPr>
          <p:nvPr/>
        </p:nvGrpSpPr>
        <p:grpSpPr bwMode="auto">
          <a:xfrm>
            <a:off x="3521075" y="3338513"/>
            <a:ext cx="457200" cy="166687"/>
            <a:chOff x="1488" y="2976"/>
            <a:chExt cx="528" cy="96"/>
          </a:xfrm>
        </p:grpSpPr>
        <p:sp>
          <p:nvSpPr>
            <p:cNvPr id="9274" name="Line 89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5" name="Line 90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6" name="Line 91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92"/>
          <p:cNvGrpSpPr>
            <a:grpSpLocks/>
          </p:cNvGrpSpPr>
          <p:nvPr/>
        </p:nvGrpSpPr>
        <p:grpSpPr bwMode="auto">
          <a:xfrm>
            <a:off x="3978275" y="3338513"/>
            <a:ext cx="457200" cy="166687"/>
            <a:chOff x="1488" y="2976"/>
            <a:chExt cx="528" cy="96"/>
          </a:xfrm>
        </p:grpSpPr>
        <p:sp>
          <p:nvSpPr>
            <p:cNvPr id="9271" name="Line 93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2" name="Line 94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3" name="Line 95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96"/>
          <p:cNvGrpSpPr>
            <a:grpSpLocks/>
          </p:cNvGrpSpPr>
          <p:nvPr/>
        </p:nvGrpSpPr>
        <p:grpSpPr bwMode="auto">
          <a:xfrm>
            <a:off x="4435475" y="3338513"/>
            <a:ext cx="457200" cy="166687"/>
            <a:chOff x="1488" y="2976"/>
            <a:chExt cx="528" cy="96"/>
          </a:xfrm>
        </p:grpSpPr>
        <p:sp>
          <p:nvSpPr>
            <p:cNvPr id="9268" name="Line 97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9" name="Line 98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0" name="Line 99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100"/>
          <p:cNvGrpSpPr>
            <a:grpSpLocks/>
          </p:cNvGrpSpPr>
          <p:nvPr/>
        </p:nvGrpSpPr>
        <p:grpSpPr bwMode="auto">
          <a:xfrm>
            <a:off x="4892675" y="3338513"/>
            <a:ext cx="457200" cy="166687"/>
            <a:chOff x="1488" y="2976"/>
            <a:chExt cx="528" cy="96"/>
          </a:xfrm>
        </p:grpSpPr>
        <p:sp>
          <p:nvSpPr>
            <p:cNvPr id="9265" name="Line 101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6" name="Line 102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7" name="Line 103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104"/>
          <p:cNvGrpSpPr>
            <a:grpSpLocks/>
          </p:cNvGrpSpPr>
          <p:nvPr/>
        </p:nvGrpSpPr>
        <p:grpSpPr bwMode="auto">
          <a:xfrm>
            <a:off x="5349875" y="3338513"/>
            <a:ext cx="457200" cy="166687"/>
            <a:chOff x="1488" y="2976"/>
            <a:chExt cx="528" cy="96"/>
          </a:xfrm>
        </p:grpSpPr>
        <p:sp>
          <p:nvSpPr>
            <p:cNvPr id="9262" name="Line 105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3" name="Line 106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4" name="Line 107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108"/>
          <p:cNvGrpSpPr>
            <a:grpSpLocks/>
          </p:cNvGrpSpPr>
          <p:nvPr/>
        </p:nvGrpSpPr>
        <p:grpSpPr bwMode="auto">
          <a:xfrm>
            <a:off x="5807075" y="3336925"/>
            <a:ext cx="457200" cy="166688"/>
            <a:chOff x="1488" y="2976"/>
            <a:chExt cx="528" cy="96"/>
          </a:xfrm>
        </p:grpSpPr>
        <p:sp>
          <p:nvSpPr>
            <p:cNvPr id="9259" name="Line 109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0" name="Line 110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1" name="Line 111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" name="Group 112"/>
          <p:cNvGrpSpPr>
            <a:grpSpLocks/>
          </p:cNvGrpSpPr>
          <p:nvPr/>
        </p:nvGrpSpPr>
        <p:grpSpPr bwMode="auto">
          <a:xfrm>
            <a:off x="5791200" y="2667000"/>
            <a:ext cx="457200" cy="166688"/>
            <a:chOff x="1488" y="2976"/>
            <a:chExt cx="528" cy="96"/>
          </a:xfrm>
        </p:grpSpPr>
        <p:sp>
          <p:nvSpPr>
            <p:cNvPr id="9256" name="Line 113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Line 114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Line 115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" name="Group 116"/>
          <p:cNvGrpSpPr>
            <a:grpSpLocks/>
          </p:cNvGrpSpPr>
          <p:nvPr/>
        </p:nvGrpSpPr>
        <p:grpSpPr bwMode="auto">
          <a:xfrm>
            <a:off x="6264275" y="3336925"/>
            <a:ext cx="457200" cy="166688"/>
            <a:chOff x="1488" y="2976"/>
            <a:chExt cx="528" cy="96"/>
          </a:xfrm>
        </p:grpSpPr>
        <p:sp>
          <p:nvSpPr>
            <p:cNvPr id="9253" name="Line 117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4" name="Line 118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Line 119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123"/>
          <p:cNvGrpSpPr>
            <a:grpSpLocks/>
          </p:cNvGrpSpPr>
          <p:nvPr/>
        </p:nvGrpSpPr>
        <p:grpSpPr bwMode="auto">
          <a:xfrm>
            <a:off x="2590800" y="2667000"/>
            <a:ext cx="3657600" cy="152400"/>
            <a:chOff x="1632" y="2016"/>
            <a:chExt cx="2304" cy="96"/>
          </a:xfrm>
        </p:grpSpPr>
        <p:sp>
          <p:nvSpPr>
            <p:cNvPr id="9250" name="Line 120"/>
            <p:cNvSpPr>
              <a:spLocks noChangeShapeType="1"/>
            </p:cNvSpPr>
            <p:nvPr/>
          </p:nvSpPr>
          <p:spPr bwMode="auto">
            <a:xfrm>
              <a:off x="1632" y="2064"/>
              <a:ext cx="2304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Line 121"/>
            <p:cNvSpPr>
              <a:spLocks noChangeShapeType="1"/>
            </p:cNvSpPr>
            <p:nvPr/>
          </p:nvSpPr>
          <p:spPr bwMode="auto">
            <a:xfrm>
              <a:off x="1632" y="201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Line 122"/>
            <p:cNvSpPr>
              <a:spLocks noChangeShapeType="1"/>
            </p:cNvSpPr>
            <p:nvPr/>
          </p:nvSpPr>
          <p:spPr bwMode="auto">
            <a:xfrm>
              <a:off x="3936" y="201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628" name="AutoShape 124"/>
          <p:cNvSpPr>
            <a:spLocks/>
          </p:cNvSpPr>
          <p:nvPr/>
        </p:nvSpPr>
        <p:spPr bwMode="auto">
          <a:xfrm rot="5400000">
            <a:off x="4457700" y="1638300"/>
            <a:ext cx="381000" cy="4114800"/>
          </a:xfrm>
          <a:prstGeom prst="rightBrace">
            <a:avLst>
              <a:gd name="adj1" fmla="val 9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1629" name="Text Box 125"/>
          <p:cNvSpPr txBox="1">
            <a:spLocks noChangeArrowheads="1"/>
          </p:cNvSpPr>
          <p:nvPr/>
        </p:nvSpPr>
        <p:spPr bwMode="auto">
          <a:xfrm>
            <a:off x="4419600" y="381000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? HS</a:t>
            </a:r>
          </a:p>
        </p:txBody>
      </p:sp>
      <p:sp>
        <p:nvSpPr>
          <p:cNvPr id="21630" name="WordArt 126"/>
          <p:cNvSpPr>
            <a:spLocks noChangeArrowheads="1" noChangeShapeType="1" noTextEdit="1"/>
          </p:cNvSpPr>
          <p:nvPr/>
        </p:nvSpPr>
        <p:spPr bwMode="auto">
          <a:xfrm>
            <a:off x="1524000" y="381000"/>
            <a:ext cx="6162675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TÌM PHÂN SỐ CỦA MỘT SỐ</a:t>
            </a:r>
            <a:endParaRPr 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1631" name="Text Box 127"/>
          <p:cNvSpPr txBox="1">
            <a:spLocks noChangeArrowheads="1"/>
          </p:cNvSpPr>
          <p:nvPr/>
        </p:nvSpPr>
        <p:spPr bwMode="auto">
          <a:xfrm>
            <a:off x="2819400" y="4038600"/>
            <a:ext cx="190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latin typeface="Arial" charset="0"/>
              </a:rPr>
              <a:t>Bài giải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16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16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1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1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1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1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2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2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2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  <p:bldP spid="21508" grpId="0"/>
      <p:bldP spid="21541" grpId="0" animBg="1"/>
      <p:bldP spid="21542" grpId="0"/>
      <p:bldP spid="21543" grpId="0"/>
      <p:bldP spid="21545" grpId="0"/>
      <p:bldP spid="21546" grpId="0"/>
      <p:bldP spid="21547" grpId="0"/>
      <p:bldP spid="21628" grpId="0" animBg="1"/>
      <p:bldP spid="21629" grpId="0"/>
      <p:bldP spid="21630" grpId="0" animBg="1"/>
      <p:bldP spid="216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WordArt 5"/>
          <p:cNvSpPr>
            <a:spLocks noChangeArrowheads="1" noChangeShapeType="1" noTextEdit="1"/>
          </p:cNvSpPr>
          <p:nvPr/>
        </p:nvSpPr>
        <p:spPr bwMode="auto">
          <a:xfrm>
            <a:off x="1524000" y="381000"/>
            <a:ext cx="6162675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TRÒ CHƠI</a:t>
            </a:r>
            <a:endParaRPr 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0" y="1447800"/>
            <a:ext cx="685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1. Tìm      của 30.  </a:t>
            </a:r>
          </a:p>
        </p:txBody>
      </p:sp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1676400" y="1143000"/>
          <a:ext cx="561975" cy="1447800"/>
        </p:xfrm>
        <a:graphic>
          <a:graphicData uri="http://schemas.openxmlformats.org/presentationml/2006/ole">
            <p:oleObj spid="_x0000_s10242" name="Equation" r:id="rId5" imgW="152334" imgH="393529" progId="Equation.3">
              <p:embed/>
            </p:oleObj>
          </a:graphicData>
        </a:graphic>
      </p:graphicFrame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143000" y="2819400"/>
            <a:ext cx="160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a. 20. 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3429000" y="2819400"/>
            <a:ext cx="160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b. 50. 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5867400" y="2819400"/>
            <a:ext cx="160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c. 30. </a:t>
            </a:r>
          </a:p>
        </p:txBody>
      </p:sp>
      <p:pic>
        <p:nvPicPr>
          <p:cNvPr id="27660" name="j0213477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j0214098.wav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7848600" y="2286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0" y="1295400"/>
            <a:ext cx="85344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2. Biết đoạn thẳng AC dài 50cm. </a:t>
            </a:r>
          </a:p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Độ dài đoạn thẳng AB là bao nhiêu ? 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533400" y="449580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a. 20 cm. 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3429000" y="4510088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b. 30 cm. 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6400800" y="4495800"/>
            <a:ext cx="236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c. 10 cm. 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676400" y="3124200"/>
            <a:ext cx="838200" cy="152400"/>
            <a:chOff x="1056" y="3072"/>
            <a:chExt cx="528" cy="96"/>
          </a:xfrm>
        </p:grpSpPr>
        <p:sp>
          <p:nvSpPr>
            <p:cNvPr id="10284" name="Line 18"/>
            <p:cNvSpPr>
              <a:spLocks noChangeShapeType="1"/>
            </p:cNvSpPr>
            <p:nvPr/>
          </p:nvSpPr>
          <p:spPr bwMode="auto">
            <a:xfrm>
              <a:off x="1056" y="3120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5" name="Line 19"/>
            <p:cNvSpPr>
              <a:spLocks noChangeShapeType="1"/>
            </p:cNvSpPr>
            <p:nvPr/>
          </p:nvSpPr>
          <p:spPr bwMode="auto">
            <a:xfrm>
              <a:off x="1056" y="3072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6" name="Line 20"/>
            <p:cNvSpPr>
              <a:spLocks noChangeShapeType="1"/>
            </p:cNvSpPr>
            <p:nvPr/>
          </p:nvSpPr>
          <p:spPr bwMode="auto">
            <a:xfrm>
              <a:off x="1584" y="3072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3352800" y="3124200"/>
            <a:ext cx="838200" cy="152400"/>
            <a:chOff x="1056" y="3072"/>
            <a:chExt cx="528" cy="96"/>
          </a:xfrm>
        </p:grpSpPr>
        <p:sp>
          <p:nvSpPr>
            <p:cNvPr id="10281" name="Line 23"/>
            <p:cNvSpPr>
              <a:spLocks noChangeShapeType="1"/>
            </p:cNvSpPr>
            <p:nvPr/>
          </p:nvSpPr>
          <p:spPr bwMode="auto">
            <a:xfrm>
              <a:off x="1056" y="3120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2" name="Line 24"/>
            <p:cNvSpPr>
              <a:spLocks noChangeShapeType="1"/>
            </p:cNvSpPr>
            <p:nvPr/>
          </p:nvSpPr>
          <p:spPr bwMode="auto">
            <a:xfrm>
              <a:off x="1056" y="3072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3" name="Line 25"/>
            <p:cNvSpPr>
              <a:spLocks noChangeShapeType="1"/>
            </p:cNvSpPr>
            <p:nvPr/>
          </p:nvSpPr>
          <p:spPr bwMode="auto">
            <a:xfrm>
              <a:off x="1584" y="3072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4191000" y="3124200"/>
            <a:ext cx="838200" cy="152400"/>
            <a:chOff x="1056" y="3072"/>
            <a:chExt cx="528" cy="96"/>
          </a:xfrm>
        </p:grpSpPr>
        <p:sp>
          <p:nvSpPr>
            <p:cNvPr id="10278" name="Line 27"/>
            <p:cNvSpPr>
              <a:spLocks noChangeShapeType="1"/>
            </p:cNvSpPr>
            <p:nvPr/>
          </p:nvSpPr>
          <p:spPr bwMode="auto">
            <a:xfrm>
              <a:off x="1056" y="3120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9" name="Line 28"/>
            <p:cNvSpPr>
              <a:spLocks noChangeShapeType="1"/>
            </p:cNvSpPr>
            <p:nvPr/>
          </p:nvSpPr>
          <p:spPr bwMode="auto">
            <a:xfrm>
              <a:off x="1056" y="3072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0" name="Line 29"/>
            <p:cNvSpPr>
              <a:spLocks noChangeShapeType="1"/>
            </p:cNvSpPr>
            <p:nvPr/>
          </p:nvSpPr>
          <p:spPr bwMode="auto">
            <a:xfrm>
              <a:off x="1584" y="3072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5029200" y="3124200"/>
            <a:ext cx="838200" cy="152400"/>
            <a:chOff x="1056" y="3072"/>
            <a:chExt cx="528" cy="96"/>
          </a:xfrm>
        </p:grpSpPr>
        <p:sp>
          <p:nvSpPr>
            <p:cNvPr id="10275" name="Line 31"/>
            <p:cNvSpPr>
              <a:spLocks noChangeShapeType="1"/>
            </p:cNvSpPr>
            <p:nvPr/>
          </p:nvSpPr>
          <p:spPr bwMode="auto">
            <a:xfrm>
              <a:off x="1056" y="3120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6" name="Line 32"/>
            <p:cNvSpPr>
              <a:spLocks noChangeShapeType="1"/>
            </p:cNvSpPr>
            <p:nvPr/>
          </p:nvSpPr>
          <p:spPr bwMode="auto">
            <a:xfrm>
              <a:off x="1056" y="3072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7" name="Line 33"/>
            <p:cNvSpPr>
              <a:spLocks noChangeShapeType="1"/>
            </p:cNvSpPr>
            <p:nvPr/>
          </p:nvSpPr>
          <p:spPr bwMode="auto">
            <a:xfrm>
              <a:off x="1584" y="3072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2514600" y="3124200"/>
            <a:ext cx="838200" cy="152400"/>
            <a:chOff x="1056" y="3072"/>
            <a:chExt cx="528" cy="96"/>
          </a:xfrm>
        </p:grpSpPr>
        <p:sp>
          <p:nvSpPr>
            <p:cNvPr id="10272" name="Line 35"/>
            <p:cNvSpPr>
              <a:spLocks noChangeShapeType="1"/>
            </p:cNvSpPr>
            <p:nvPr/>
          </p:nvSpPr>
          <p:spPr bwMode="auto">
            <a:xfrm>
              <a:off x="1056" y="3120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3" name="Line 36"/>
            <p:cNvSpPr>
              <a:spLocks noChangeShapeType="1"/>
            </p:cNvSpPr>
            <p:nvPr/>
          </p:nvSpPr>
          <p:spPr bwMode="auto">
            <a:xfrm>
              <a:off x="1056" y="3072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4" name="Line 37"/>
            <p:cNvSpPr>
              <a:spLocks noChangeShapeType="1"/>
            </p:cNvSpPr>
            <p:nvPr/>
          </p:nvSpPr>
          <p:spPr bwMode="auto">
            <a:xfrm>
              <a:off x="1584" y="3072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1447800" y="3352800"/>
            <a:ext cx="854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A</a:t>
            </a:r>
          </a:p>
        </p:txBody>
      </p:sp>
      <p:sp>
        <p:nvSpPr>
          <p:cNvPr id="27692" name="Text Box 44"/>
          <p:cNvSpPr txBox="1">
            <a:spLocks noChangeArrowheads="1"/>
          </p:cNvSpPr>
          <p:nvPr/>
        </p:nvSpPr>
        <p:spPr bwMode="auto">
          <a:xfrm>
            <a:off x="4022725" y="3352800"/>
            <a:ext cx="854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B</a:t>
            </a:r>
          </a:p>
        </p:txBody>
      </p:sp>
      <p:sp>
        <p:nvSpPr>
          <p:cNvPr id="27693" name="Text Box 45"/>
          <p:cNvSpPr txBox="1">
            <a:spLocks noChangeArrowheads="1"/>
          </p:cNvSpPr>
          <p:nvPr/>
        </p:nvSpPr>
        <p:spPr bwMode="auto">
          <a:xfrm>
            <a:off x="5638800" y="3276600"/>
            <a:ext cx="854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C</a:t>
            </a:r>
          </a:p>
        </p:txBody>
      </p:sp>
      <p:pic>
        <p:nvPicPr>
          <p:cNvPr id="27694" name="j0213492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j0214098.wav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8153400" y="3581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740" name="Text Box 92"/>
          <p:cNvSpPr txBox="1">
            <a:spLocks noChangeArrowheads="1"/>
          </p:cNvSpPr>
          <p:nvPr/>
        </p:nvSpPr>
        <p:spPr bwMode="auto">
          <a:xfrm>
            <a:off x="0" y="2057400"/>
            <a:ext cx="929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3. Tìm      của 20 bằng phép tính nào ? </a:t>
            </a:r>
          </a:p>
        </p:txBody>
      </p:sp>
      <p:sp>
        <p:nvSpPr>
          <p:cNvPr id="27741" name="Text Box 93"/>
          <p:cNvSpPr txBox="1">
            <a:spLocks noChangeArrowheads="1"/>
          </p:cNvSpPr>
          <p:nvPr/>
        </p:nvSpPr>
        <p:spPr bwMode="auto">
          <a:xfrm>
            <a:off x="762000" y="3886200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a. 20 x </a:t>
            </a:r>
          </a:p>
        </p:txBody>
      </p:sp>
      <p:graphicFrame>
        <p:nvGraphicFramePr>
          <p:cNvPr id="27742" name="Object 94"/>
          <p:cNvGraphicFramePr>
            <a:graphicFrameLocks noChangeAspect="1"/>
          </p:cNvGraphicFramePr>
          <p:nvPr/>
        </p:nvGraphicFramePr>
        <p:xfrm>
          <a:off x="2286000" y="3581400"/>
          <a:ext cx="442913" cy="1143000"/>
        </p:xfrm>
        <a:graphic>
          <a:graphicData uri="http://schemas.openxmlformats.org/presentationml/2006/ole">
            <p:oleObj spid="_x0000_s10243" name="Equation" r:id="rId7" imgW="152334" imgH="393529" progId="Equation.3">
              <p:embed/>
            </p:oleObj>
          </a:graphicData>
        </a:graphic>
      </p:graphicFrame>
      <p:sp>
        <p:nvSpPr>
          <p:cNvPr id="27743" name="Text Box 95"/>
          <p:cNvSpPr txBox="1">
            <a:spLocks noChangeArrowheads="1"/>
          </p:cNvSpPr>
          <p:nvPr/>
        </p:nvSpPr>
        <p:spPr bwMode="auto">
          <a:xfrm>
            <a:off x="3429000" y="3886200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b. 20 x </a:t>
            </a:r>
          </a:p>
        </p:txBody>
      </p:sp>
      <p:graphicFrame>
        <p:nvGraphicFramePr>
          <p:cNvPr id="27744" name="Object 96"/>
          <p:cNvGraphicFramePr>
            <a:graphicFrameLocks noChangeAspect="1"/>
          </p:cNvGraphicFramePr>
          <p:nvPr/>
        </p:nvGraphicFramePr>
        <p:xfrm>
          <a:off x="4979988" y="3657600"/>
          <a:ext cx="471487" cy="1219200"/>
        </p:xfrm>
        <a:graphic>
          <a:graphicData uri="http://schemas.openxmlformats.org/presentationml/2006/ole">
            <p:oleObj spid="_x0000_s10244" name="Equation" r:id="rId8" imgW="152334" imgH="393529" progId="Equation.3">
              <p:embed/>
            </p:oleObj>
          </a:graphicData>
        </a:graphic>
      </p:graphicFrame>
      <p:sp>
        <p:nvSpPr>
          <p:cNvPr id="27745" name="Text Box 97"/>
          <p:cNvSpPr txBox="1">
            <a:spLocks noChangeArrowheads="1"/>
          </p:cNvSpPr>
          <p:nvPr/>
        </p:nvSpPr>
        <p:spPr bwMode="auto">
          <a:xfrm>
            <a:off x="6248400" y="3886200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c.      x 20  </a:t>
            </a:r>
          </a:p>
        </p:txBody>
      </p:sp>
      <p:graphicFrame>
        <p:nvGraphicFramePr>
          <p:cNvPr id="27746" name="Object 98"/>
          <p:cNvGraphicFramePr>
            <a:graphicFrameLocks noChangeAspect="1"/>
          </p:cNvGraphicFramePr>
          <p:nvPr/>
        </p:nvGraphicFramePr>
        <p:xfrm>
          <a:off x="6705600" y="3657600"/>
          <a:ext cx="471488" cy="1219200"/>
        </p:xfrm>
        <a:graphic>
          <a:graphicData uri="http://schemas.openxmlformats.org/presentationml/2006/ole">
            <p:oleObj spid="_x0000_s10245" name="Equation" r:id="rId9" imgW="152334" imgH="393529" progId="Equation.3">
              <p:embed/>
            </p:oleObj>
          </a:graphicData>
        </a:graphic>
      </p:graphicFrame>
      <p:pic>
        <p:nvPicPr>
          <p:cNvPr id="27747" name="j0213508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j0214098.wav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8305800" y="4191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748" name="Rectangle 100"/>
          <p:cNvSpPr>
            <a:spLocks noChangeArrowheads="1"/>
          </p:cNvSpPr>
          <p:nvPr/>
        </p:nvSpPr>
        <p:spPr bwMode="auto">
          <a:xfrm>
            <a:off x="3429000" y="3657600"/>
            <a:ext cx="2209800" cy="1143000"/>
          </a:xfrm>
          <a:prstGeom prst="rect">
            <a:avLst/>
          </a:prstGeom>
          <a:noFill/>
          <a:ln w="317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aphicFrame>
        <p:nvGraphicFramePr>
          <p:cNvPr id="27749" name="Object 101"/>
          <p:cNvGraphicFramePr>
            <a:graphicFrameLocks noChangeAspect="1"/>
          </p:cNvGraphicFramePr>
          <p:nvPr/>
        </p:nvGraphicFramePr>
        <p:xfrm>
          <a:off x="1635125" y="1828800"/>
          <a:ext cx="558800" cy="1447800"/>
        </p:xfrm>
        <a:graphic>
          <a:graphicData uri="http://schemas.openxmlformats.org/presentationml/2006/ole">
            <p:oleObj spid="_x0000_s10246" name="Equation" r:id="rId10" imgW="152334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4745" fill="hold"/>
                                        <p:tgtEl>
                                          <p:spTgt spid="276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2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1" dur="4745" fill="hold"/>
                                        <p:tgtEl>
                                          <p:spTgt spid="276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0" dur="5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3" dur="5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6" dur="500"/>
                                        <p:tgtEl>
                                          <p:spTgt spid="276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9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2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5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8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7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7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27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27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27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27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27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27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9" dur="4745" fill="hold"/>
                                        <p:tgtEl>
                                          <p:spTgt spid="277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27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17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660"/>
                </p:tgtEl>
              </p:cMediaNode>
            </p:audio>
            <p:audio>
              <p:cMediaNode showWhenStopped="0">
                <p:cTn id="17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694"/>
                </p:tgtEl>
              </p:cMediaNode>
            </p:audio>
            <p:audio>
              <p:cMediaNode showWhenStopped="0">
                <p:cTn id="17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747"/>
                </p:tgtEl>
              </p:cMediaNode>
            </p:audio>
          </p:childTnLst>
        </p:cTn>
      </p:par>
    </p:tnLst>
    <p:bldLst>
      <p:bldP spid="27653" grpId="0" animBg="1"/>
      <p:bldP spid="27654" grpId="0"/>
      <p:bldP spid="27654" grpId="1"/>
      <p:bldP spid="27656" grpId="0"/>
      <p:bldP spid="27656" grpId="1"/>
      <p:bldP spid="27656" grpId="2"/>
      <p:bldP spid="27657" grpId="0"/>
      <p:bldP spid="27657" grpId="1"/>
      <p:bldP spid="27658" grpId="0"/>
      <p:bldP spid="27658" grpId="1"/>
      <p:bldP spid="27661" grpId="0"/>
      <p:bldP spid="27661" grpId="1"/>
      <p:bldP spid="27663" grpId="0"/>
      <p:bldP spid="27663" grpId="1"/>
      <p:bldP spid="27664" grpId="0"/>
      <p:bldP spid="27664" grpId="1"/>
      <p:bldP spid="27664" grpId="2"/>
      <p:bldP spid="27665" grpId="0"/>
      <p:bldP spid="27665" grpId="1"/>
      <p:bldP spid="27687" grpId="0"/>
      <p:bldP spid="27687" grpId="1"/>
      <p:bldP spid="27692" grpId="0"/>
      <p:bldP spid="27692" grpId="1"/>
      <p:bldP spid="27693" grpId="0"/>
      <p:bldP spid="27693" grpId="1"/>
      <p:bldP spid="27740" grpId="0"/>
      <p:bldP spid="27741" grpId="0"/>
      <p:bldP spid="27743" grpId="0"/>
      <p:bldP spid="27745" grpId="0"/>
      <p:bldP spid="2774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!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86600" y="5327650"/>
            <a:ext cx="1219200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 descr="!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0" y="5449888"/>
            <a:ext cx="5048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!hp8ls2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72313" y="5167313"/>
            <a:ext cx="904875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!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5570538"/>
            <a:ext cx="1219200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6" descr="!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67575" y="6053138"/>
            <a:ext cx="504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7" descr="!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304800" y="5140325"/>
            <a:ext cx="1219200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8" descr="!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76200" y="5260975"/>
            <a:ext cx="504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9" descr="!hp8ls2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290513" y="4978400"/>
            <a:ext cx="904875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10" descr="!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990600" y="5381625"/>
            <a:ext cx="1219200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11" descr="!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381000" y="5818188"/>
            <a:ext cx="504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12" descr="!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762000" y="5738813"/>
            <a:ext cx="1219200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13" descr="!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5738813"/>
            <a:ext cx="1219200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14" descr="!hp8ls2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76400" y="5891213"/>
            <a:ext cx="904875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7" name="WordArt 15"/>
          <p:cNvSpPr>
            <a:spLocks noChangeArrowheads="1" noChangeShapeType="1" noTextEdit="1"/>
          </p:cNvSpPr>
          <p:nvPr/>
        </p:nvSpPr>
        <p:spPr bwMode="auto">
          <a:xfrm>
            <a:off x="1143000" y="3581400"/>
            <a:ext cx="6477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TOÁN : TÌM PHÂN SỐ CỦA MỘT SỐ</a:t>
            </a:r>
            <a:endParaRPr 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45072" name="Da Nang yeu thuong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8458200" y="4724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8972" fill="hold"/>
                                        <p:tgtEl>
                                          <p:spTgt spid="450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07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33400" y="2286000"/>
            <a:ext cx="80010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Arial" charset="0"/>
              </a:rPr>
              <a:t> May một chiếc túi hết       mét  vải. </a:t>
            </a:r>
          </a:p>
          <a:p>
            <a:pPr marL="342900" indent="-342900">
              <a:spcBef>
                <a:spcPct val="50000"/>
              </a:spcBef>
            </a:pPr>
            <a:endParaRPr lang="en-US" sz="400">
              <a:latin typeface="Arial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800">
                <a:latin typeface="Arial" charset="0"/>
              </a:rPr>
              <a:t>Hỏi may 3 chiếc túi như thế hết mấy mét vải ? </a:t>
            </a:r>
          </a:p>
        </p:txBody>
      </p:sp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4724400" y="1752600"/>
          <a:ext cx="587375" cy="1524000"/>
        </p:xfrm>
        <a:graphic>
          <a:graphicData uri="http://schemas.openxmlformats.org/presentationml/2006/ole">
            <p:oleObj spid="_x0000_s1026" name="Equation" r:id="rId4" imgW="152334" imgH="393529" progId="Equation.3">
              <p:embed/>
            </p:oleObj>
          </a:graphicData>
        </a:graphic>
      </p:graphicFrame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609600" y="3962400"/>
            <a:ext cx="7315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2. Muốn nhân 2 phân số ta làm thế nào ? </a:t>
            </a:r>
          </a:p>
        </p:txBody>
      </p:sp>
      <p:sp>
        <p:nvSpPr>
          <p:cNvPr id="1029" name="WordArt 14"/>
          <p:cNvSpPr>
            <a:spLocks noChangeArrowheads="1" noChangeShapeType="1" noTextEdit="1"/>
          </p:cNvSpPr>
          <p:nvPr/>
        </p:nvSpPr>
        <p:spPr bwMode="auto">
          <a:xfrm>
            <a:off x="1447800" y="1123950"/>
            <a:ext cx="6162675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KIỂM TRA BÀI CŨ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  <p:bldP spid="7176" grpId="1"/>
      <p:bldP spid="71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09600" y="1981200"/>
            <a:ext cx="79248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3. Một tấm vải dài 30m. Em đã 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cắt ra      tấm vải đó. </a:t>
            </a:r>
          </a:p>
          <a:p>
            <a:pPr>
              <a:spcBef>
                <a:spcPct val="50000"/>
              </a:spcBef>
            </a:pPr>
            <a:endParaRPr lang="en-US" sz="280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Hỏi em đã cắt ra bao nhiêu mét vải ? </a:t>
            </a:r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1752600" y="2362200"/>
          <a:ext cx="487363" cy="1371600"/>
        </p:xfrm>
        <a:graphic>
          <a:graphicData uri="http://schemas.openxmlformats.org/presentationml/2006/ole">
            <p:oleObj spid="_x0000_s2050" name="Equation" r:id="rId4" imgW="139639" imgH="393529" progId="Equation.DSMT4">
              <p:embed/>
            </p:oleObj>
          </a:graphicData>
        </a:graphic>
      </p:graphicFrame>
      <p:sp>
        <p:nvSpPr>
          <p:cNvPr id="2052" name="WordArt 6"/>
          <p:cNvSpPr>
            <a:spLocks noChangeArrowheads="1" noChangeShapeType="1" noTextEdit="1"/>
          </p:cNvSpPr>
          <p:nvPr/>
        </p:nvSpPr>
        <p:spPr bwMode="auto">
          <a:xfrm>
            <a:off x="1524000" y="381000"/>
            <a:ext cx="6162675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KIỂM TRA BÀI CŨ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-990600" y="1277938"/>
            <a:ext cx="10287000" cy="311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600">
                <a:latin typeface="Arial" charset="0"/>
              </a:rPr>
              <a:t>               Tính nhẩm : Tổ em có 9 bạn. </a:t>
            </a:r>
          </a:p>
          <a:p>
            <a:pPr marL="342900" indent="-342900">
              <a:spcBef>
                <a:spcPct val="50000"/>
              </a:spcBef>
            </a:pPr>
            <a:r>
              <a:rPr lang="en-US" sz="3600">
                <a:latin typeface="Arial" charset="0"/>
              </a:rPr>
              <a:t>              số học sinh của tổ em có mấy bạn ?</a:t>
            </a:r>
          </a:p>
          <a:p>
            <a:pPr marL="342900" indent="-342900">
              <a:spcBef>
                <a:spcPct val="50000"/>
              </a:spcBef>
            </a:pPr>
            <a:r>
              <a:rPr lang="en-US" sz="3600">
                <a:latin typeface="Arial" charset="0"/>
              </a:rPr>
              <a:t>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3600">
                <a:latin typeface="Arial" charset="0"/>
              </a:rPr>
              <a:t>              số học sinh của tổ em có mấy bạn ?</a:t>
            </a:r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304800" y="3352800"/>
          <a:ext cx="558800" cy="1447800"/>
        </p:xfrm>
        <a:graphic>
          <a:graphicData uri="http://schemas.openxmlformats.org/presentationml/2006/ole">
            <p:oleObj spid="_x0000_s3074" name="Equation" r:id="rId4" imgW="152334" imgH="393529" progId="Equation.3">
              <p:embed/>
            </p:oleObj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304800" y="1676400"/>
          <a:ext cx="538163" cy="1524000"/>
        </p:xfrm>
        <a:graphic>
          <a:graphicData uri="http://schemas.openxmlformats.org/presentationml/2006/ole">
            <p:oleObj spid="_x0000_s3075" name="Equation" r:id="rId5" imgW="139639" imgH="393529" progId="Equation.3">
              <p:embed/>
            </p:oleObj>
          </a:graphicData>
        </a:graphic>
      </p:graphicFrame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62000" y="2892425"/>
            <a:ext cx="47244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600">
                <a:latin typeface="Arial" charset="0"/>
              </a:rPr>
              <a:t> </a:t>
            </a:r>
            <a:r>
              <a:rPr lang="en-US" sz="3600">
                <a:solidFill>
                  <a:srgbClr val="FF3300"/>
                </a:solidFill>
                <a:latin typeface="Arial" charset="0"/>
              </a:rPr>
              <a:t>- Có 3 bạn. 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endParaRPr lang="en-US" sz="3600">
              <a:solidFill>
                <a:srgbClr val="FF3300"/>
              </a:solidFill>
              <a:latin typeface="Arial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3600">
                <a:latin typeface="Arial" charset="0"/>
              </a:rPr>
              <a:t> </a:t>
            </a:r>
            <a:r>
              <a:rPr lang="en-US" sz="3600">
                <a:solidFill>
                  <a:srgbClr val="FF3300"/>
                </a:solidFill>
                <a:latin typeface="Arial" charset="0"/>
              </a:rPr>
              <a:t>- Có 6 bạn.</a:t>
            </a:r>
          </a:p>
        </p:txBody>
      </p:sp>
      <p:sp>
        <p:nvSpPr>
          <p:cNvPr id="9228" name="WordArt 12"/>
          <p:cNvSpPr>
            <a:spLocks noChangeArrowheads="1" noChangeShapeType="1" noTextEdit="1"/>
          </p:cNvSpPr>
          <p:nvPr/>
        </p:nvSpPr>
        <p:spPr bwMode="auto">
          <a:xfrm>
            <a:off x="1219200" y="2667000"/>
            <a:ext cx="64770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TOÁN : TÌM PHÂN SỐ CỦA MỘT SỐ</a:t>
            </a:r>
            <a:endParaRPr 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9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build="allAtOnce"/>
      <p:bldP spid="9225" grpId="0" build="allAtOnce"/>
      <p:bldP spid="92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1524000" y="381000"/>
            <a:ext cx="6162675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TÌM PHÂN SỐ CỦA MỘT SỐ</a:t>
            </a:r>
            <a:endParaRPr 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352800" y="1143000"/>
            <a:ext cx="3505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600">
                <a:latin typeface="Arial" charset="0"/>
              </a:rPr>
              <a:t>12 quả cam</a:t>
            </a:r>
          </a:p>
        </p:txBody>
      </p:sp>
      <p:pic>
        <p:nvPicPr>
          <p:cNvPr id="11288" name="Picture 24" descr="aqua0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3700" y="17526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9" name="Picture 25" descr="aqua0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25600" y="17526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0" name="Picture 26" descr="aqua0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1000" y="17526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1" name="Picture 27" descr="aqua0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6400" y="17526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2" name="Picture 28" descr="aqua0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11800" y="17526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3" name="Picture 29" descr="aqua0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07200" y="17526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5" name="Picture 31" descr="aqua0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31242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6" name="Picture 32" descr="aqua0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14488" y="31242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7" name="Picture 33" descr="aqua0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09888" y="31242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8" name="Picture 34" descr="aqua0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05288" y="31242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9" name="Picture 35" descr="aqua0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88" y="31242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00" name="Picture 36" descr="aqua0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96088" y="31242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01" name="Line 37"/>
          <p:cNvSpPr>
            <a:spLocks noChangeShapeType="1"/>
          </p:cNvSpPr>
          <p:nvPr/>
        </p:nvSpPr>
        <p:spPr bwMode="auto">
          <a:xfrm>
            <a:off x="3200400" y="1757363"/>
            <a:ext cx="0" cy="2743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>
            <a:off x="5791200" y="1771650"/>
            <a:ext cx="0" cy="2743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03" name="Text Box 39"/>
          <p:cNvSpPr txBox="1">
            <a:spLocks noChangeArrowheads="1"/>
          </p:cNvSpPr>
          <p:nvPr/>
        </p:nvSpPr>
        <p:spPr bwMode="auto">
          <a:xfrm>
            <a:off x="609600" y="53340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-          số cam trong rổ là : 12 : 3 = 4 (quả). </a:t>
            </a:r>
          </a:p>
        </p:txBody>
      </p:sp>
      <p:sp>
        <p:nvSpPr>
          <p:cNvPr id="11306" name="Text Box 42"/>
          <p:cNvSpPr txBox="1">
            <a:spLocks noChangeArrowheads="1"/>
          </p:cNvSpPr>
          <p:nvPr/>
        </p:nvSpPr>
        <p:spPr bwMode="auto">
          <a:xfrm>
            <a:off x="838200" y="601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-          số cam trong rổ là : 4 x 2 = 8 (quả). </a:t>
            </a:r>
          </a:p>
        </p:txBody>
      </p:sp>
      <p:sp>
        <p:nvSpPr>
          <p:cNvPr id="11309" name="AutoShape 45"/>
          <p:cNvSpPr>
            <a:spLocks/>
          </p:cNvSpPr>
          <p:nvPr/>
        </p:nvSpPr>
        <p:spPr bwMode="auto">
          <a:xfrm rot="5400000">
            <a:off x="1616075" y="3276600"/>
            <a:ext cx="381000" cy="2819400"/>
          </a:xfrm>
          <a:prstGeom prst="rightBrace">
            <a:avLst>
              <a:gd name="adj1" fmla="val 6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1311" name="Text Box 47"/>
          <p:cNvSpPr txBox="1">
            <a:spLocks noChangeArrowheads="1"/>
          </p:cNvSpPr>
          <p:nvPr/>
        </p:nvSpPr>
        <p:spPr bwMode="auto">
          <a:xfrm>
            <a:off x="1600200" y="4679950"/>
            <a:ext cx="882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?</a:t>
            </a:r>
          </a:p>
        </p:txBody>
      </p:sp>
      <p:sp>
        <p:nvSpPr>
          <p:cNvPr id="11312" name="Text Box 48"/>
          <p:cNvSpPr txBox="1">
            <a:spLocks noChangeArrowheads="1"/>
          </p:cNvSpPr>
          <p:nvPr/>
        </p:nvSpPr>
        <p:spPr bwMode="auto">
          <a:xfrm>
            <a:off x="1143000" y="4648200"/>
            <a:ext cx="16049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4 quả</a:t>
            </a:r>
          </a:p>
        </p:txBody>
      </p:sp>
      <p:graphicFrame>
        <p:nvGraphicFramePr>
          <p:cNvPr id="11313" name="Object 49"/>
          <p:cNvGraphicFramePr>
            <a:graphicFrameLocks noChangeAspect="1"/>
          </p:cNvGraphicFramePr>
          <p:nvPr/>
        </p:nvGraphicFramePr>
        <p:xfrm>
          <a:off x="1162050" y="5029200"/>
          <a:ext cx="420688" cy="1187450"/>
        </p:xfrm>
        <a:graphic>
          <a:graphicData uri="http://schemas.openxmlformats.org/presentationml/2006/ole">
            <p:oleObj spid="_x0000_s4098" name="Equation" r:id="rId5" imgW="139639" imgH="393529" progId="Equation.3">
              <p:embed/>
            </p:oleObj>
          </a:graphicData>
        </a:graphic>
      </p:graphicFrame>
      <p:sp>
        <p:nvSpPr>
          <p:cNvPr id="11314" name="AutoShape 50"/>
          <p:cNvSpPr>
            <a:spLocks/>
          </p:cNvSpPr>
          <p:nvPr/>
        </p:nvSpPr>
        <p:spPr bwMode="auto">
          <a:xfrm rot="-5400000">
            <a:off x="2857500" y="2019300"/>
            <a:ext cx="457200" cy="5410200"/>
          </a:xfrm>
          <a:prstGeom prst="leftBrace">
            <a:avLst>
              <a:gd name="adj1" fmla="val 986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1315" name="Text Box 51"/>
          <p:cNvSpPr txBox="1">
            <a:spLocks noChangeArrowheads="1"/>
          </p:cNvSpPr>
          <p:nvPr/>
        </p:nvSpPr>
        <p:spPr bwMode="auto">
          <a:xfrm>
            <a:off x="2895600" y="4724400"/>
            <a:ext cx="962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?</a:t>
            </a:r>
          </a:p>
        </p:txBody>
      </p:sp>
      <p:sp>
        <p:nvSpPr>
          <p:cNvPr id="11316" name="Text Box 52"/>
          <p:cNvSpPr txBox="1">
            <a:spLocks noChangeArrowheads="1"/>
          </p:cNvSpPr>
          <p:nvPr/>
        </p:nvSpPr>
        <p:spPr bwMode="auto">
          <a:xfrm>
            <a:off x="2438400" y="4724400"/>
            <a:ext cx="152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8 quả</a:t>
            </a:r>
          </a:p>
        </p:txBody>
      </p:sp>
      <p:graphicFrame>
        <p:nvGraphicFramePr>
          <p:cNvPr id="11317" name="Object 53"/>
          <p:cNvGraphicFramePr>
            <a:graphicFrameLocks noChangeAspect="1"/>
          </p:cNvGraphicFramePr>
          <p:nvPr/>
        </p:nvGraphicFramePr>
        <p:xfrm>
          <a:off x="1600200" y="5746750"/>
          <a:ext cx="458788" cy="1187450"/>
        </p:xfrm>
        <a:graphic>
          <a:graphicData uri="http://schemas.openxmlformats.org/presentationml/2006/ole">
            <p:oleObj spid="_x0000_s4099" name="Equation" r:id="rId6" imgW="152334" imgH="393529" progId="Equation.3">
              <p:embed/>
            </p:oleObj>
          </a:graphicData>
        </a:graphic>
      </p:graphicFrame>
      <p:sp>
        <p:nvSpPr>
          <p:cNvPr id="11318" name="Line 54"/>
          <p:cNvSpPr>
            <a:spLocks noChangeShapeType="1"/>
          </p:cNvSpPr>
          <p:nvPr/>
        </p:nvSpPr>
        <p:spPr bwMode="auto">
          <a:xfrm>
            <a:off x="5791200" y="1782763"/>
            <a:ext cx="0" cy="2743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10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10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10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10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10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10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1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5" dur="500"/>
                                        <p:tgtEl>
                                          <p:spTgt spid="11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11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5" dur="2000"/>
                                        <p:tgtEl>
                                          <p:spTgt spid="11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98" dur="2000"/>
                                        <p:tgtEl>
                                          <p:spTgt spid="11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5" dur="500"/>
                                        <p:tgtEl>
                                          <p:spTgt spid="11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1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1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70" grpId="0"/>
      <p:bldP spid="11301" grpId="0" animBg="1"/>
      <p:bldP spid="11302" grpId="0" animBg="1"/>
      <p:bldP spid="11303" grpId="0"/>
      <p:bldP spid="11306" grpId="0"/>
      <p:bldP spid="11309" grpId="0" animBg="1"/>
      <p:bldP spid="11309" grpId="1" animBg="1"/>
      <p:bldP spid="11311" grpId="0"/>
      <p:bldP spid="11311" grpId="1"/>
      <p:bldP spid="11312" grpId="0"/>
      <p:bldP spid="11312" grpId="1"/>
      <p:bldP spid="11314" grpId="0" animBg="1"/>
      <p:bldP spid="11315" grpId="0"/>
      <p:bldP spid="11315" grpId="1"/>
      <p:bldP spid="11316" grpId="0"/>
      <p:bldP spid="113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0" y="2590800"/>
            <a:ext cx="9144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Vậy ta có thể tìm         số cam trong rổ như sau : </a:t>
            </a: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4267200" y="2286000"/>
          <a:ext cx="558800" cy="1447800"/>
        </p:xfrm>
        <a:graphic>
          <a:graphicData uri="http://schemas.openxmlformats.org/presentationml/2006/ole">
            <p:oleObj spid="_x0000_s5122" name="Equation" r:id="rId4" imgW="152334" imgH="393529" progId="Equation.3">
              <p:embed/>
            </p:oleObj>
          </a:graphicData>
        </a:graphic>
      </p:graphicFrame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2971800" y="3886200"/>
          <a:ext cx="588963" cy="1524000"/>
        </p:xfrm>
        <a:graphic>
          <a:graphicData uri="http://schemas.openxmlformats.org/presentationml/2006/ole">
            <p:oleObj spid="_x0000_s5123" name="Equation" r:id="rId5" imgW="152334" imgH="393529" progId="Equation.3">
              <p:embed/>
            </p:oleObj>
          </a:graphicData>
        </a:graphic>
      </p:graphicFrame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600200" y="4267200"/>
            <a:ext cx="594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 12 X     = 8 (quả).</a:t>
            </a:r>
          </a:p>
        </p:txBody>
      </p:sp>
      <p:sp>
        <p:nvSpPr>
          <p:cNvPr id="13327" name="WordArt 15"/>
          <p:cNvSpPr>
            <a:spLocks noChangeArrowheads="1" noChangeShapeType="1" noTextEdit="1"/>
          </p:cNvSpPr>
          <p:nvPr/>
        </p:nvSpPr>
        <p:spPr bwMode="auto">
          <a:xfrm>
            <a:off x="1524000" y="381000"/>
            <a:ext cx="6162675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TÌM PHÂN SỐ CỦA MỘT SỐ</a:t>
            </a:r>
            <a:endParaRPr 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2362200" y="1447800"/>
            <a:ext cx="861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12  …      = 8 (quả).  </a:t>
            </a:r>
          </a:p>
        </p:txBody>
      </p:sp>
      <p:graphicFrame>
        <p:nvGraphicFramePr>
          <p:cNvPr id="13330" name="Object 18"/>
          <p:cNvGraphicFramePr>
            <a:graphicFrameLocks noChangeAspect="1"/>
          </p:cNvGraphicFramePr>
          <p:nvPr/>
        </p:nvGraphicFramePr>
        <p:xfrm>
          <a:off x="3810000" y="1219200"/>
          <a:ext cx="501650" cy="1295400"/>
        </p:xfrm>
        <a:graphic>
          <a:graphicData uri="http://schemas.openxmlformats.org/presentationml/2006/ole">
            <p:oleObj spid="_x0000_s5124" name="Equation" r:id="rId6" imgW="152334" imgH="393529" progId="Equation.3">
              <p:embed/>
            </p:oleObj>
          </a:graphicData>
        </a:graphic>
      </p:graphicFrame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3308350" y="1417638"/>
            <a:ext cx="533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  <a:latin typeface="Arial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21" grpId="0"/>
      <p:bldP spid="13327" grpId="0" animBg="1"/>
      <p:bldP spid="13329" grpId="0"/>
      <p:bldP spid="133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2057400" y="1981200"/>
            <a:ext cx="617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        số cam trong rổ là : </a:t>
            </a:r>
          </a:p>
        </p:txBody>
      </p:sp>
      <p:graphicFrame>
        <p:nvGraphicFramePr>
          <p:cNvPr id="25635" name="Object 35"/>
          <p:cNvGraphicFramePr>
            <a:graphicFrameLocks noChangeAspect="1"/>
          </p:cNvGraphicFramePr>
          <p:nvPr/>
        </p:nvGraphicFramePr>
        <p:xfrm>
          <a:off x="2590800" y="1600200"/>
          <a:ext cx="530225" cy="1371600"/>
        </p:xfrm>
        <a:graphic>
          <a:graphicData uri="http://schemas.openxmlformats.org/presentationml/2006/ole">
            <p:oleObj spid="_x0000_s6146" name="Equation" r:id="rId4" imgW="152334" imgH="393529" progId="Equation.3">
              <p:embed/>
            </p:oleObj>
          </a:graphicData>
        </a:graphic>
      </p:graphicFrame>
      <p:graphicFrame>
        <p:nvGraphicFramePr>
          <p:cNvPr id="25636" name="Object 36"/>
          <p:cNvGraphicFramePr>
            <a:graphicFrameLocks noChangeAspect="1"/>
          </p:cNvGraphicFramePr>
          <p:nvPr/>
        </p:nvGraphicFramePr>
        <p:xfrm>
          <a:off x="4498975" y="2438400"/>
          <a:ext cx="530225" cy="1371600"/>
        </p:xfrm>
        <a:graphic>
          <a:graphicData uri="http://schemas.openxmlformats.org/presentationml/2006/ole">
            <p:oleObj spid="_x0000_s6147" name="Equation" r:id="rId5" imgW="152334" imgH="393529" progId="Equation.3">
              <p:embed/>
            </p:oleObj>
          </a:graphicData>
        </a:graphic>
      </p:graphicFrame>
      <p:sp>
        <p:nvSpPr>
          <p:cNvPr id="25637" name="Text Box 37"/>
          <p:cNvSpPr txBox="1">
            <a:spLocks noChangeArrowheads="1"/>
          </p:cNvSpPr>
          <p:nvPr/>
        </p:nvSpPr>
        <p:spPr bwMode="auto">
          <a:xfrm>
            <a:off x="3200400" y="26670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12 x       = 8 (quả). </a:t>
            </a:r>
          </a:p>
        </p:txBody>
      </p:sp>
      <p:sp>
        <p:nvSpPr>
          <p:cNvPr id="25638" name="Text Box 38"/>
          <p:cNvSpPr txBox="1">
            <a:spLocks noChangeArrowheads="1"/>
          </p:cNvSpPr>
          <p:nvPr/>
        </p:nvSpPr>
        <p:spPr bwMode="auto">
          <a:xfrm>
            <a:off x="3962400" y="3505200"/>
            <a:ext cx="441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u="sng">
                <a:latin typeface="Arial" charset="0"/>
              </a:rPr>
              <a:t>Đáp số</a:t>
            </a:r>
            <a:r>
              <a:rPr lang="en-US" sz="3600">
                <a:latin typeface="Arial" charset="0"/>
              </a:rPr>
              <a:t> : 8 quả. </a:t>
            </a:r>
          </a:p>
        </p:txBody>
      </p:sp>
      <p:sp>
        <p:nvSpPr>
          <p:cNvPr id="25639" name="WordArt 39"/>
          <p:cNvSpPr>
            <a:spLocks noChangeArrowheads="1" noChangeShapeType="1" noTextEdit="1"/>
          </p:cNvSpPr>
          <p:nvPr/>
        </p:nvSpPr>
        <p:spPr bwMode="auto">
          <a:xfrm>
            <a:off x="1524000" y="381000"/>
            <a:ext cx="6162675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TÌM PHÂN SỐ CỦA MỘT SỐ</a:t>
            </a:r>
            <a:endParaRPr 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5641" name="Text Box 41"/>
          <p:cNvSpPr txBox="1">
            <a:spLocks noChangeArrowheads="1"/>
          </p:cNvSpPr>
          <p:nvPr/>
        </p:nvSpPr>
        <p:spPr bwMode="auto">
          <a:xfrm>
            <a:off x="3429000" y="1371600"/>
            <a:ext cx="289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u="sng">
                <a:latin typeface="Arial" charset="0"/>
              </a:rPr>
              <a:t>Bài giải</a:t>
            </a:r>
            <a:r>
              <a:rPr lang="en-US" sz="3600">
                <a:latin typeface="Arial" charset="0"/>
              </a:rPr>
              <a:t> :</a:t>
            </a:r>
            <a:r>
              <a:rPr lang="en-US" sz="3600" u="sng">
                <a:latin typeface="Arial" charset="0"/>
              </a:rPr>
              <a:t> </a:t>
            </a:r>
          </a:p>
        </p:txBody>
      </p:sp>
      <p:sp>
        <p:nvSpPr>
          <p:cNvPr id="25642" name="Text Box 42"/>
          <p:cNvSpPr txBox="1">
            <a:spLocks noChangeArrowheads="1"/>
          </p:cNvSpPr>
          <p:nvPr/>
        </p:nvSpPr>
        <p:spPr bwMode="auto">
          <a:xfrm>
            <a:off x="0" y="4146550"/>
            <a:ext cx="91440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Muốn tìm        của số 12 ta lấy số 12 </a:t>
            </a:r>
          </a:p>
          <a:p>
            <a:pPr>
              <a:spcBef>
                <a:spcPct val="50000"/>
              </a:spcBef>
            </a:pPr>
            <a:endParaRPr lang="en-US" sz="360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nhân với      .</a:t>
            </a:r>
          </a:p>
        </p:txBody>
      </p:sp>
      <p:graphicFrame>
        <p:nvGraphicFramePr>
          <p:cNvPr id="25643" name="Object 43"/>
          <p:cNvGraphicFramePr>
            <a:graphicFrameLocks noChangeAspect="1"/>
          </p:cNvGraphicFramePr>
          <p:nvPr/>
        </p:nvGraphicFramePr>
        <p:xfrm>
          <a:off x="2514600" y="3810000"/>
          <a:ext cx="530225" cy="1371600"/>
        </p:xfrm>
        <a:graphic>
          <a:graphicData uri="http://schemas.openxmlformats.org/presentationml/2006/ole">
            <p:oleObj spid="_x0000_s6148" name="Equation" r:id="rId6" imgW="152334" imgH="393529" progId="Equation.3">
              <p:embed/>
            </p:oleObj>
          </a:graphicData>
        </a:graphic>
      </p:graphicFrame>
      <p:graphicFrame>
        <p:nvGraphicFramePr>
          <p:cNvPr id="25644" name="Object 44"/>
          <p:cNvGraphicFramePr>
            <a:graphicFrameLocks noChangeAspect="1"/>
          </p:cNvGraphicFramePr>
          <p:nvPr/>
        </p:nvGraphicFramePr>
        <p:xfrm>
          <a:off x="2209800" y="5410200"/>
          <a:ext cx="558800" cy="1447800"/>
        </p:xfrm>
        <a:graphic>
          <a:graphicData uri="http://schemas.openxmlformats.org/presentationml/2006/ole">
            <p:oleObj spid="_x0000_s6149" name="Equation" r:id="rId7" imgW="152334" imgH="393529" progId="Equation.3">
              <p:embed/>
            </p:oleObj>
          </a:graphicData>
        </a:graphic>
      </p:graphicFrame>
      <p:sp>
        <p:nvSpPr>
          <p:cNvPr id="25645" name="Text Box 45"/>
          <p:cNvSpPr txBox="1">
            <a:spLocks noChangeArrowheads="1"/>
          </p:cNvSpPr>
          <p:nvPr/>
        </p:nvSpPr>
        <p:spPr bwMode="auto">
          <a:xfrm>
            <a:off x="3733800" y="5638800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3300"/>
                </a:solidFill>
                <a:latin typeface="Arial" charset="0"/>
              </a:rPr>
              <a:t>12</a:t>
            </a:r>
          </a:p>
        </p:txBody>
      </p:sp>
      <p:graphicFrame>
        <p:nvGraphicFramePr>
          <p:cNvPr id="25646" name="Object 46"/>
          <p:cNvGraphicFramePr>
            <a:graphicFrameLocks noChangeAspect="1"/>
          </p:cNvGraphicFramePr>
          <p:nvPr/>
        </p:nvGraphicFramePr>
        <p:xfrm>
          <a:off x="4953000" y="5334000"/>
          <a:ext cx="1066800" cy="1524000"/>
        </p:xfrm>
        <a:graphic>
          <a:graphicData uri="http://schemas.openxmlformats.org/presentationml/2006/ole">
            <p:oleObj spid="_x0000_s6150" name="Equation" r:id="rId8" imgW="152334" imgH="393529" progId="Equation.DSMT4">
              <p:embed/>
            </p:oleObj>
          </a:graphicData>
        </a:graphic>
      </p:graphicFrame>
      <p:sp>
        <p:nvSpPr>
          <p:cNvPr id="25647" name="Text Box 47"/>
          <p:cNvSpPr txBox="1">
            <a:spLocks noChangeArrowheads="1"/>
          </p:cNvSpPr>
          <p:nvPr/>
        </p:nvSpPr>
        <p:spPr bwMode="auto">
          <a:xfrm>
            <a:off x="4572000" y="5638800"/>
            <a:ext cx="76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3300"/>
                </a:solidFill>
                <a:latin typeface="Arial" charset="0"/>
              </a:rPr>
              <a:t>X </a:t>
            </a:r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3581400" y="5257800"/>
            <a:ext cx="2514600" cy="16002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25649" name="Text Box 49"/>
          <p:cNvSpPr txBox="1">
            <a:spLocks noChangeArrowheads="1"/>
          </p:cNvSpPr>
          <p:nvPr/>
        </p:nvSpPr>
        <p:spPr bwMode="auto">
          <a:xfrm>
            <a:off x="533400" y="4038600"/>
            <a:ext cx="861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Tìm         của số 12 ta làm thế nào ? </a:t>
            </a:r>
          </a:p>
        </p:txBody>
      </p:sp>
      <p:graphicFrame>
        <p:nvGraphicFramePr>
          <p:cNvPr id="25650" name="Object 50"/>
          <p:cNvGraphicFramePr>
            <a:graphicFrameLocks noChangeAspect="1"/>
          </p:cNvGraphicFramePr>
          <p:nvPr/>
        </p:nvGraphicFramePr>
        <p:xfrm>
          <a:off x="1752600" y="3733800"/>
          <a:ext cx="617538" cy="1600200"/>
        </p:xfrm>
        <a:graphic>
          <a:graphicData uri="http://schemas.openxmlformats.org/presentationml/2006/ole">
            <p:oleObj spid="_x0000_s6151" name="Equation" r:id="rId9" imgW="152334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56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56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5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5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256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5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25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5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256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256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25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5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5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5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34" grpId="0"/>
      <p:bldP spid="25637" grpId="0"/>
      <p:bldP spid="25638" grpId="0"/>
      <p:bldP spid="25639" grpId="0" animBg="1"/>
      <p:bldP spid="25641" grpId="0"/>
      <p:bldP spid="25642" grpId="0"/>
      <p:bldP spid="25647" grpId="0"/>
      <p:bldP spid="25648" grpId="0" animBg="1"/>
      <p:bldP spid="25649" grpId="0"/>
      <p:bldP spid="2564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85800" y="2528888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Có 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685800" y="3124200"/>
            <a:ext cx="1981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HS khá 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533400" y="167640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1" u="sng">
                <a:latin typeface="Arial" charset="0"/>
              </a:rPr>
              <a:t>Tóm tắt : 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590800" y="2743200"/>
            <a:ext cx="838200" cy="152400"/>
            <a:chOff x="1488" y="2976"/>
            <a:chExt cx="528" cy="96"/>
          </a:xfrm>
        </p:grpSpPr>
        <p:sp>
          <p:nvSpPr>
            <p:cNvPr id="7216" name="Line 8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7" name="Line 9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8" name="Line 10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429000" y="2743200"/>
            <a:ext cx="838200" cy="152400"/>
            <a:chOff x="1488" y="2976"/>
            <a:chExt cx="528" cy="96"/>
          </a:xfrm>
        </p:grpSpPr>
        <p:sp>
          <p:nvSpPr>
            <p:cNvPr id="7213" name="Line 13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Line 14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5" name="Line 15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267200" y="2743200"/>
            <a:ext cx="838200" cy="152400"/>
            <a:chOff x="1488" y="2976"/>
            <a:chExt cx="528" cy="96"/>
          </a:xfrm>
        </p:grpSpPr>
        <p:sp>
          <p:nvSpPr>
            <p:cNvPr id="7210" name="Line 17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1" name="Line 18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2" name="Line 19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5105400" y="2743200"/>
            <a:ext cx="838200" cy="152400"/>
            <a:chOff x="1488" y="2976"/>
            <a:chExt cx="528" cy="96"/>
          </a:xfrm>
        </p:grpSpPr>
        <p:sp>
          <p:nvSpPr>
            <p:cNvPr id="7207" name="Line 21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8" name="Line 22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9" name="Line 23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5943600" y="2743200"/>
            <a:ext cx="838200" cy="152400"/>
            <a:chOff x="1488" y="2976"/>
            <a:chExt cx="528" cy="96"/>
          </a:xfrm>
        </p:grpSpPr>
        <p:sp>
          <p:nvSpPr>
            <p:cNvPr id="7204" name="Line 25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5" name="Line 26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6" name="Line 27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2590800" y="3429000"/>
            <a:ext cx="838200" cy="152400"/>
            <a:chOff x="1488" y="2976"/>
            <a:chExt cx="528" cy="96"/>
          </a:xfrm>
        </p:grpSpPr>
        <p:sp>
          <p:nvSpPr>
            <p:cNvPr id="7201" name="Line 29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2" name="Line 30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3" name="Line 31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3429000" y="3429000"/>
            <a:ext cx="838200" cy="152400"/>
            <a:chOff x="1488" y="2976"/>
            <a:chExt cx="528" cy="96"/>
          </a:xfrm>
        </p:grpSpPr>
        <p:sp>
          <p:nvSpPr>
            <p:cNvPr id="7198" name="Line 33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Line 34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Line 35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4267200" y="3429000"/>
            <a:ext cx="838200" cy="152400"/>
            <a:chOff x="1488" y="2976"/>
            <a:chExt cx="528" cy="96"/>
          </a:xfrm>
        </p:grpSpPr>
        <p:sp>
          <p:nvSpPr>
            <p:cNvPr id="7195" name="Line 37"/>
            <p:cNvSpPr>
              <a:spLocks noChangeShapeType="1"/>
            </p:cNvSpPr>
            <p:nvPr/>
          </p:nvSpPr>
          <p:spPr bwMode="auto">
            <a:xfrm>
              <a:off x="1488" y="3024"/>
              <a:ext cx="52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Line 38"/>
            <p:cNvSpPr>
              <a:spLocks noChangeShapeType="1"/>
            </p:cNvSpPr>
            <p:nvPr/>
          </p:nvSpPr>
          <p:spPr bwMode="auto">
            <a:xfrm>
              <a:off x="1488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Line 39"/>
            <p:cNvSpPr>
              <a:spLocks noChangeShapeType="1"/>
            </p:cNvSpPr>
            <p:nvPr/>
          </p:nvSpPr>
          <p:spPr bwMode="auto">
            <a:xfrm>
              <a:off x="2016" y="297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00" name="AutoShape 40"/>
          <p:cNvSpPr>
            <a:spLocks/>
          </p:cNvSpPr>
          <p:nvPr/>
        </p:nvSpPr>
        <p:spPr bwMode="auto">
          <a:xfrm rot="5400000">
            <a:off x="4457700" y="419100"/>
            <a:ext cx="457200" cy="4191000"/>
          </a:xfrm>
          <a:prstGeom prst="leftBrace">
            <a:avLst>
              <a:gd name="adj1" fmla="val 763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01" name="Text Box 41"/>
          <p:cNvSpPr txBox="1">
            <a:spLocks noChangeArrowheads="1"/>
          </p:cNvSpPr>
          <p:nvPr/>
        </p:nvSpPr>
        <p:spPr bwMode="auto">
          <a:xfrm>
            <a:off x="3962400" y="175260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35 HS </a:t>
            </a:r>
          </a:p>
        </p:txBody>
      </p:sp>
      <p:sp>
        <p:nvSpPr>
          <p:cNvPr id="15402" name="Text Box 42"/>
          <p:cNvSpPr txBox="1">
            <a:spLocks noChangeArrowheads="1"/>
          </p:cNvSpPr>
          <p:nvPr/>
        </p:nvSpPr>
        <p:spPr bwMode="auto">
          <a:xfrm>
            <a:off x="0" y="4586288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Arial" charset="0"/>
              </a:rPr>
              <a:t>Số học sinh khá của lớp học đó là : </a:t>
            </a:r>
          </a:p>
        </p:txBody>
      </p:sp>
      <p:graphicFrame>
        <p:nvGraphicFramePr>
          <p:cNvPr id="15403" name="Object 43"/>
          <p:cNvGraphicFramePr>
            <a:graphicFrameLocks noChangeAspect="1"/>
          </p:cNvGraphicFramePr>
          <p:nvPr/>
        </p:nvGraphicFramePr>
        <p:xfrm>
          <a:off x="3243263" y="5029200"/>
          <a:ext cx="566737" cy="1600200"/>
        </p:xfrm>
        <a:graphic>
          <a:graphicData uri="http://schemas.openxmlformats.org/presentationml/2006/ole">
            <p:oleObj spid="_x0000_s7170" name="Equation" r:id="rId4" imgW="139639" imgH="393529" progId="Equation.3">
              <p:embed/>
            </p:oleObj>
          </a:graphicData>
        </a:graphic>
      </p:graphicFrame>
      <p:sp>
        <p:nvSpPr>
          <p:cNvPr id="15405" name="Text Box 45"/>
          <p:cNvSpPr txBox="1">
            <a:spLocks noChangeArrowheads="1"/>
          </p:cNvSpPr>
          <p:nvPr/>
        </p:nvSpPr>
        <p:spPr bwMode="auto">
          <a:xfrm>
            <a:off x="1981200" y="541020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35 x       = 21 (học sinh)</a:t>
            </a:r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3886200" y="6064250"/>
            <a:ext cx="510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Đáp số : 21 học sinh.  </a:t>
            </a:r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228600" y="1219200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u="sng">
                <a:latin typeface="Arial" charset="0"/>
              </a:rPr>
              <a:t>Bài 1 : </a:t>
            </a:r>
          </a:p>
        </p:txBody>
      </p:sp>
      <p:grpSp>
        <p:nvGrpSpPr>
          <p:cNvPr id="10" name="Group 51"/>
          <p:cNvGrpSpPr>
            <a:grpSpLocks/>
          </p:cNvGrpSpPr>
          <p:nvPr/>
        </p:nvGrpSpPr>
        <p:grpSpPr bwMode="auto">
          <a:xfrm>
            <a:off x="2590800" y="2744788"/>
            <a:ext cx="4191000" cy="152400"/>
            <a:chOff x="1632" y="2016"/>
            <a:chExt cx="2640" cy="96"/>
          </a:xfrm>
        </p:grpSpPr>
        <p:sp>
          <p:nvSpPr>
            <p:cNvPr id="7192" name="Line 48"/>
            <p:cNvSpPr>
              <a:spLocks noChangeShapeType="1"/>
            </p:cNvSpPr>
            <p:nvPr/>
          </p:nvSpPr>
          <p:spPr bwMode="auto">
            <a:xfrm>
              <a:off x="1632" y="2064"/>
              <a:ext cx="264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Line 49"/>
            <p:cNvSpPr>
              <a:spLocks noChangeShapeType="1"/>
            </p:cNvSpPr>
            <p:nvPr/>
          </p:nvSpPr>
          <p:spPr bwMode="auto">
            <a:xfrm>
              <a:off x="1632" y="201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Line 50"/>
            <p:cNvSpPr>
              <a:spLocks noChangeShapeType="1"/>
            </p:cNvSpPr>
            <p:nvPr/>
          </p:nvSpPr>
          <p:spPr bwMode="auto">
            <a:xfrm>
              <a:off x="4272" y="2016"/>
              <a:ext cx="0" cy="9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12" name="WordArt 52"/>
          <p:cNvSpPr>
            <a:spLocks noChangeArrowheads="1" noChangeShapeType="1" noTextEdit="1"/>
          </p:cNvSpPr>
          <p:nvPr/>
        </p:nvSpPr>
        <p:spPr bwMode="auto">
          <a:xfrm>
            <a:off x="1524000" y="381000"/>
            <a:ext cx="6162675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TÌM PHÂN SỐ CỦA MỘT SỐ</a:t>
            </a:r>
            <a:endParaRPr 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5414" name="AutoShape 54"/>
          <p:cNvSpPr>
            <a:spLocks/>
          </p:cNvSpPr>
          <p:nvPr/>
        </p:nvSpPr>
        <p:spPr bwMode="auto">
          <a:xfrm rot="5400000">
            <a:off x="3657600" y="2438400"/>
            <a:ext cx="381000" cy="2514600"/>
          </a:xfrm>
          <a:prstGeom prst="rightBrace">
            <a:avLst>
              <a:gd name="adj1" fmla="val 5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5415" name="Text Box 55"/>
          <p:cNvSpPr txBox="1">
            <a:spLocks noChangeArrowheads="1"/>
          </p:cNvSpPr>
          <p:nvPr/>
        </p:nvSpPr>
        <p:spPr bwMode="auto">
          <a:xfrm>
            <a:off x="3657600" y="3733800"/>
            <a:ext cx="91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Arial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5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5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5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5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15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15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2000"/>
                                        <p:tgtEl>
                                          <p:spTgt spid="15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  <p:bldP spid="15366" grpId="0"/>
      <p:bldP spid="15367" grpId="0"/>
      <p:bldP spid="15400" grpId="0" animBg="1"/>
      <p:bldP spid="15401" grpId="0"/>
      <p:bldP spid="15402" grpId="0"/>
      <p:bldP spid="15405" grpId="0"/>
      <p:bldP spid="15406" grpId="0"/>
      <p:bldP spid="15407" grpId="0"/>
      <p:bldP spid="15412" grpId="0" animBg="1"/>
      <p:bldP spid="15414" grpId="0" animBg="1"/>
      <p:bldP spid="1541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484</Words>
  <Application>Microsoft Office PowerPoint</Application>
  <PresentationFormat>On-screen Show (4:3)</PresentationFormat>
  <Paragraphs>105</Paragraphs>
  <Slides>12</Slides>
  <Notes>11</Notes>
  <HiddenSlides>0</HiddenSlides>
  <MMClips>4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Tahoma</vt:lpstr>
      <vt:lpstr>Arial</vt:lpstr>
      <vt:lpstr>Default Design</vt:lpstr>
      <vt:lpstr>Microsoft Equation 3.0</vt:lpstr>
      <vt:lpstr>MathType 5.0 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28</cp:revision>
  <dcterms:created xsi:type="dcterms:W3CDTF">2007-03-04T09:58:48Z</dcterms:created>
  <dcterms:modified xsi:type="dcterms:W3CDTF">2016-06-30T02:14:35Z</dcterms:modified>
</cp:coreProperties>
</file>